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92" r:id="rId3"/>
    <p:sldId id="294" r:id="rId4"/>
    <p:sldId id="295" r:id="rId5"/>
    <p:sldId id="296" r:id="rId6"/>
    <p:sldId id="297" r:id="rId7"/>
    <p:sldId id="298" r:id="rId8"/>
    <p:sldId id="29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>
        <p:scale>
          <a:sx n="111" d="100"/>
          <a:sy n="111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1D163-E9F9-2247-8DB7-230DF40DC072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D6B5F-2F22-F441-9B71-4E095C379A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3F374-BB9D-44E3-A16B-CB527EC06705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70387-1986-4B56-A043-DD9381A20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Assignment10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A614F2-C47E-AA4B-BFFD-ADCB5865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" y="341404"/>
            <a:ext cx="11963400" cy="1054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99DAE8-ACAA-B345-908A-28CD47C5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83" y="1395504"/>
            <a:ext cx="7047696" cy="4066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3ACAB7-E289-C34D-BA89-0368FC25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363538"/>
            <a:ext cx="9385300" cy="2044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C3247B-52B6-2145-9C85-F7A5CBD8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1" y="2408238"/>
            <a:ext cx="6881126" cy="16530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D00140-8265-644C-A089-0833F9D9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6" y="4183448"/>
            <a:ext cx="5872076" cy="16345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507415-F6DC-484B-8B9C-63579D10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14" y="5818007"/>
            <a:ext cx="5480324" cy="644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0C18F4-B07A-6B42-A705-310F3B1F0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022" y="4183448"/>
            <a:ext cx="5799978" cy="20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7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64941D-91C5-B64E-9366-69CC1E92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98"/>
            <a:ext cx="12192000" cy="2159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A032A8-48F6-9849-9CD8-E143C238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1" y="2445060"/>
            <a:ext cx="6434455" cy="41535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BB84F1-1A80-4E4F-B5ED-453765E6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88" y="2351277"/>
            <a:ext cx="5679424" cy="22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2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3E1488-E318-1A49-B667-E7CFAFCA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78"/>
            <a:ext cx="12052300" cy="927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2F417DB-BC0D-F847-915D-CF3C5BF2552B}"/>
                  </a:ext>
                </a:extLst>
              </p:cNvPr>
              <p:cNvSpPr txBox="1"/>
              <p:nvPr/>
            </p:nvSpPr>
            <p:spPr>
              <a:xfrm>
                <a:off x="2054852" y="1068630"/>
                <a:ext cx="7890933" cy="5923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∵任意两个随机变量的相关系数为</a:t>
                </a:r>
                <a:r>
                  <a:rPr lang="en-US" altLang="zh-CN" sz="2400" dirty="0"/>
                  <a:t>p</a:t>
                </a:r>
              </a:p>
              <a:p>
                <a:r>
                  <a:rPr lang="zh-CN" altLang="en-US" sz="2400" dirty="0"/>
                  <a:t>∴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ov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（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）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dirty="0"/>
                  <a:t>=p, </a:t>
                </a:r>
                <a:r>
                  <a:rPr lang="zh-CN" altLang="en-US" sz="24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ov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altLang="zh-CN" sz="2400" dirty="0"/>
                  <a:t>=p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(Y,Z)=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(X1+X2+….+</a:t>
                </a:r>
                <a:r>
                  <a:rPr lang="en-US" altLang="zh-CN" sz="2400" dirty="0" err="1"/>
                  <a:t>Xn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400" dirty="0"/>
                  <a:t>+….+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</a:p>
              <a:p>
                <a:r>
                  <a:rPr lang="en-US" altLang="zh-CN" sz="2400" dirty="0"/>
                  <a:t>=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(X1+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400" dirty="0"/>
                  <a:t>)+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(X1+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CN" sz="2400" dirty="0"/>
                  <a:t>)+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(X1+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)+….+</a:t>
                </a:r>
                <a:r>
                  <a:rPr lang="en-US" altLang="zh-CN" sz="2400" dirty="0" err="1"/>
                  <a:t>Cov</a:t>
                </a:r>
                <a:r>
                  <a:rPr lang="en-US" altLang="zh-CN" sz="2400" dirty="0"/>
                  <a:t>(</a:t>
                </a:r>
                <a:r>
                  <a:rPr lang="en-US" altLang="zh-CN" sz="2400" dirty="0" err="1"/>
                  <a:t>Xn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</a:p>
              <a:p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D(Y)=D(X1+X2+….+</a:t>
                </a:r>
                <a:r>
                  <a:rPr lang="en-US" altLang="zh-CN" sz="2400" dirty="0" err="1"/>
                  <a:t>Xn</a:t>
                </a:r>
                <a:r>
                  <a:rPr lang="en-US" altLang="zh-CN" sz="2400" dirty="0"/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+2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		    =</a:t>
                </a:r>
                <a:r>
                  <a:rPr lang="en-US" altLang="zh-CN" sz="2400" dirty="0" err="1"/>
                  <a:t>n+n</a:t>
                </a:r>
                <a:r>
                  <a:rPr lang="en-US" altLang="zh-CN" sz="2400" dirty="0"/>
                  <a:t>(n-1)p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D(Z)=</a:t>
                </a:r>
                <a:r>
                  <a:rPr lang="en-US" altLang="zh-CN" sz="2400" dirty="0" err="1"/>
                  <a:t>n+n</a:t>
                </a:r>
                <a:r>
                  <a:rPr lang="en-US" altLang="zh-CN" sz="2400" dirty="0"/>
                  <a:t>(n-1)p</a:t>
                </a:r>
              </a:p>
              <a:p>
                <a:r>
                  <a:rPr lang="zh-CN" altLang="en-US" sz="2400" dirty="0"/>
                  <a:t>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𝑌𝑍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ov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𝑛𝑝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2F417DB-BC0D-F847-915D-CF3C5BF25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852" y="1068630"/>
                <a:ext cx="7890933" cy="5923032"/>
              </a:xfrm>
              <a:prstGeom prst="rect">
                <a:avLst/>
              </a:prstGeom>
              <a:blipFill>
                <a:blip r:embed="rId3"/>
                <a:stretch>
                  <a:fillRect l="-3055" t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25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D71B46-ECB6-924F-AD78-0F91E379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11950700" cy="800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D685CE-88A6-C243-BC97-2B0C214B4169}"/>
                  </a:ext>
                </a:extLst>
              </p:cNvPr>
              <p:cNvSpPr txBox="1"/>
              <p:nvPr/>
            </p:nvSpPr>
            <p:spPr>
              <a:xfrm>
                <a:off x="1032964" y="1704039"/>
                <a:ext cx="9401907" cy="3547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0" i="1" dirty="0">
                    <a:latin typeface="Cambria Math" panose="02040503050406030204" pitchFamily="18" charset="0"/>
                  </a:rPr>
                  <a:t>设</a:t>
                </a:r>
                <a:r>
                  <a:rPr lang="en-US" altLang="zh-CN" sz="2000" i="1" dirty="0">
                    <a:latin typeface="Cambria Math" panose="02040503050406030204" pitchFamily="18" charset="0"/>
                  </a:rPr>
                  <a:t>X</a:t>
                </a:r>
                <a:r>
                  <a:rPr lang="zh-CN" altLang="en-US" sz="2000" i="1" dirty="0">
                    <a:latin typeface="Cambria Math" panose="02040503050406030204" pitchFamily="18" charset="0"/>
                  </a:rPr>
                  <a:t>为正面出现的次数，</a:t>
                </a:r>
                <a:r>
                  <a:rPr lang="en-US" altLang="zh-CN" sz="2000" i="1" dirty="0">
                    <a:latin typeface="Cambria Math" panose="02040503050406030204" pitchFamily="18" charset="0"/>
                  </a:rPr>
                  <a:t>Y</a:t>
                </a:r>
                <a:r>
                  <a:rPr lang="zh-CN" altLang="en-US" sz="2000" i="1" dirty="0">
                    <a:latin typeface="Cambria Math" panose="02040503050406030204" pitchFamily="18" charset="0"/>
                  </a:rPr>
                  <a:t>为反面出现的次数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由二项分布，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sz="2000" b="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所以，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sz="2000" b="0" dirty="0"/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ra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D685CE-88A6-C243-BC97-2B0C214B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64" y="1704039"/>
                <a:ext cx="9401907" cy="3547446"/>
              </a:xfrm>
              <a:prstGeom prst="rect">
                <a:avLst/>
              </a:prstGeom>
              <a:blipFill>
                <a:blip r:embed="rId3"/>
                <a:stretch>
                  <a:fillRect l="-539" t="-712" b="-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6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F8F67A-6E79-7F48-9A13-0311ACB2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" y="306508"/>
            <a:ext cx="116713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827B29-9D03-2740-841A-125B976F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53" y="2338006"/>
            <a:ext cx="5892800" cy="3594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10D044-CA12-7D43-8BC6-EFC61C544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2" y="2242756"/>
            <a:ext cx="6159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4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F7D797-C8EA-9F40-A492-CF0AA767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8"/>
            <a:ext cx="11963400" cy="95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6B3D32-37BC-0F48-822B-B3946F359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65312" y="-1318883"/>
            <a:ext cx="4744568" cy="1043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0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184</Words>
  <Application>Microsoft Macintosh PowerPoint</Application>
  <PresentationFormat>宽屏</PresentationFormat>
  <Paragraphs>22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Cambria Math</vt:lpstr>
      <vt:lpstr>Office 主题​​</vt:lpstr>
      <vt:lpstr>Assignment10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Assignment9</dc:title>
  <dc:creator>ss</dc:creator>
  <cp:lastModifiedBy>LI Zheng</cp:lastModifiedBy>
  <cp:revision>29</cp:revision>
  <dcterms:created xsi:type="dcterms:W3CDTF">2018-11-27T07:13:00Z</dcterms:created>
  <dcterms:modified xsi:type="dcterms:W3CDTF">2022-11-24T12:19:19Z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